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74" r:id="rId11"/>
    <p:sldId id="265" r:id="rId12"/>
    <p:sldId id="266" r:id="rId13"/>
    <p:sldId id="268" r:id="rId14"/>
    <p:sldId id="270" r:id="rId15"/>
    <p:sldId id="271" r:id="rId16"/>
    <p:sldId id="272" r:id="rId17"/>
    <p:sldId id="273" r:id="rId18"/>
    <p:sldId id="258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9D2F-4BDA-4798-9018-5CEAAFEED8AD}" type="datetimeFigureOut">
              <a:rPr lang="es-ES" smtClean="0"/>
              <a:pPr/>
              <a:t>08/03/2016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A8B4-0F38-4430-9EA2-A6B9AF8156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9D2F-4BDA-4798-9018-5CEAAFEED8AD}" type="datetimeFigureOut">
              <a:rPr lang="es-ES" smtClean="0"/>
              <a:pPr/>
              <a:t>08/03/2016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A8B4-0F38-4430-9EA2-A6B9AF8156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9D2F-4BDA-4798-9018-5CEAAFEED8AD}" type="datetimeFigureOut">
              <a:rPr lang="es-ES" smtClean="0"/>
              <a:pPr/>
              <a:t>08/03/2016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A8B4-0F38-4430-9EA2-A6B9AF8156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9D2F-4BDA-4798-9018-5CEAAFEED8AD}" type="datetimeFigureOut">
              <a:rPr lang="es-ES" smtClean="0"/>
              <a:pPr/>
              <a:t>08/03/2016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A8B4-0F38-4430-9EA2-A6B9AF8156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9D2F-4BDA-4798-9018-5CEAAFEED8AD}" type="datetimeFigureOut">
              <a:rPr lang="es-ES" smtClean="0"/>
              <a:pPr/>
              <a:t>08/03/2016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A8B4-0F38-4430-9EA2-A6B9AF8156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9D2F-4BDA-4798-9018-5CEAAFEED8AD}" type="datetimeFigureOut">
              <a:rPr lang="es-ES" smtClean="0"/>
              <a:pPr/>
              <a:t>08/03/2016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A8B4-0F38-4430-9EA2-A6B9AF8156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9D2F-4BDA-4798-9018-5CEAAFEED8AD}" type="datetimeFigureOut">
              <a:rPr lang="es-ES" smtClean="0"/>
              <a:pPr/>
              <a:t>08/03/2016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A8B4-0F38-4430-9EA2-A6B9AF8156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9D2F-4BDA-4798-9018-5CEAAFEED8AD}" type="datetimeFigureOut">
              <a:rPr lang="es-ES" smtClean="0"/>
              <a:pPr/>
              <a:t>08/03/2016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A8B4-0F38-4430-9EA2-A6B9AF8156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9D2F-4BDA-4798-9018-5CEAAFEED8AD}" type="datetimeFigureOut">
              <a:rPr lang="es-ES" smtClean="0"/>
              <a:pPr/>
              <a:t>08/03/2016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A8B4-0F38-4430-9EA2-A6B9AF8156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9D2F-4BDA-4798-9018-5CEAAFEED8AD}" type="datetimeFigureOut">
              <a:rPr lang="es-ES" smtClean="0"/>
              <a:pPr/>
              <a:t>08/03/2016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A8B4-0F38-4430-9EA2-A6B9AF8156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9D2F-4BDA-4798-9018-5CEAAFEED8AD}" type="datetimeFigureOut">
              <a:rPr lang="es-ES" smtClean="0"/>
              <a:pPr/>
              <a:t>08/03/2016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CA8B4-0F38-4430-9EA2-A6B9AF8156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89D2F-4BDA-4798-9018-5CEAAFEED8AD}" type="datetimeFigureOut">
              <a:rPr lang="es-ES" smtClean="0"/>
              <a:pPr/>
              <a:t>08/03/2016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CA8B4-0F38-4430-9EA2-A6B9AF81569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es.wikipedia.org/wiki/Campeonato_Mundial_de_Lucha_de_200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es.wikipedia.org/wiki/Movilizaci%C3%B3n_estudiantil_en_Chile_de_201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La_buena_nueva" TargetMode="External"/><Relationship Id="rId2" Type="http://schemas.openxmlformats.org/officeDocument/2006/relationships/hyperlink" Target="https://es.wikipedia.org/w/index.php?title=Nagore_(pel%C3%ADcula)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es.wikipedia.org/wiki/Yoyes_(pel%C3%ADcula)" TargetMode="External"/><Relationship Id="rId4" Type="http://schemas.openxmlformats.org/officeDocument/2006/relationships/hyperlink" Target="https://es.wikipedia.org/wiki/Extranjera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Orden_de_la_Amistad_de_los_Pueblos" TargetMode="External"/><Relationship Id="rId13" Type="http://schemas.openxmlformats.org/officeDocument/2006/relationships/hyperlink" Target="https://es.wikipedia.org/wiki/RDA" TargetMode="External"/><Relationship Id="rId18" Type="http://schemas.openxmlformats.org/officeDocument/2006/relationships/hyperlink" Target="https://es.wikipedia.org/wiki/Piloto-Cosmonauta_de_la_URSS" TargetMode="External"/><Relationship Id="rId3" Type="http://schemas.openxmlformats.org/officeDocument/2006/relationships/hyperlink" Target="https://commons.wikimedia.org/wiki/File:Hero_of_the_Soviet_Union_medal_1.svg" TargetMode="External"/><Relationship Id="rId7" Type="http://schemas.openxmlformats.org/officeDocument/2006/relationships/hyperlink" Target="https://es.wikipedia.org/wiki/Orden_de_la_Bandera_Roja_del_Trabajo" TargetMode="External"/><Relationship Id="rId12" Type="http://schemas.openxmlformats.org/officeDocument/2006/relationships/hyperlink" Target="https://es.wikipedia.org/wiki/Orden_de_Karl_Marx" TargetMode="External"/><Relationship Id="rId17" Type="http://schemas.openxmlformats.org/officeDocument/2006/relationships/hyperlink" Target="https://es.wikipedia.org/wiki/Chile" TargetMode="External"/><Relationship Id="rId2" Type="http://schemas.openxmlformats.org/officeDocument/2006/relationships/hyperlink" Target="http://www.worldlingo.com/ma/enwiki/es/Vostok_6" TargetMode="External"/><Relationship Id="rId16" Type="http://schemas.openxmlformats.org/officeDocument/2006/relationships/hyperlink" Target="https://es.wikipedia.org/wiki/%C3%93rdenes,_condecoraciones_y_medallas_de_Chi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Orden_de_la_Revoluci%C3%B3n_de_Octubre" TargetMode="External"/><Relationship Id="rId11" Type="http://schemas.openxmlformats.org/officeDocument/2006/relationships/hyperlink" Target="https://es.wikipedia.org/wiki/URSS" TargetMode="External"/><Relationship Id="rId5" Type="http://schemas.openxmlformats.org/officeDocument/2006/relationships/hyperlink" Target="https://es.wikipedia.org/wiki/Orden_de_Lenin" TargetMode="External"/><Relationship Id="rId15" Type="http://schemas.openxmlformats.org/officeDocument/2006/relationships/hyperlink" Target="https://es.wikipedia.org/wiki/Per%C3%BA" TargetMode="External"/><Relationship Id="rId10" Type="http://schemas.openxmlformats.org/officeDocument/2006/relationships/hyperlink" Target="https://es.wikipedia.org/wiki/Premio_Lenin" TargetMode="External"/><Relationship Id="rId19" Type="http://schemas.openxmlformats.org/officeDocument/2006/relationships/image" Target="../media/image11.jpeg"/><Relationship Id="rId4" Type="http://schemas.openxmlformats.org/officeDocument/2006/relationships/hyperlink" Target="https://es.wikipedia.org/wiki/H%C3%A9roe_de_la_Uni%C3%B3n_Sovi%C3%A9tica" TargetMode="External"/><Relationship Id="rId9" Type="http://schemas.openxmlformats.org/officeDocument/2006/relationships/hyperlink" Target="https://es.wikipedia.org/wiki/Medalla_al_Trabajador_Veterano" TargetMode="External"/><Relationship Id="rId14" Type="http://schemas.openxmlformats.org/officeDocument/2006/relationships/hyperlink" Target="https://es.wikipedia.org/wiki/Orden_El_Sol_del_Per%C3%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86050" y="4714884"/>
            <a:ext cx="6286544" cy="1101248"/>
          </a:xfrm>
        </p:spPr>
        <p:txBody>
          <a:bodyPr>
            <a:noAutofit/>
          </a:bodyPr>
          <a:lstStyle/>
          <a:p>
            <a:pPr algn="ctr"/>
            <a:endParaRPr lang="es-E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429132"/>
            <a:ext cx="14224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142844" y="285729"/>
            <a:ext cx="1928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err="1" smtClean="0">
                <a:latin typeface="Arial Black" pitchFamily="34" charset="0"/>
              </a:rPr>
              <a:t>Martxoak</a:t>
            </a:r>
            <a:r>
              <a:rPr lang="es-ES_tradnl" sz="2000" dirty="0" smtClean="0">
                <a:latin typeface="Arial Black" pitchFamily="34" charset="0"/>
              </a:rPr>
              <a:t>  8</a:t>
            </a:r>
            <a:endParaRPr lang="es-ES" sz="2000" dirty="0"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9144000" cy="427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L:\Ropa\Cartel Insti-contorno 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571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2" y="142852"/>
            <a:ext cx="4286248" cy="1071570"/>
          </a:xfrm>
        </p:spPr>
        <p:txBody>
          <a:bodyPr>
            <a:noAutofit/>
          </a:bodyPr>
          <a:lstStyle/>
          <a:p>
            <a:r>
              <a:rPr lang="es-ES_tradnl" sz="2600" b="1" u="sng" dirty="0">
                <a:solidFill>
                  <a:srgbClr val="FFFF00"/>
                </a:solidFill>
              </a:rPr>
              <a:t>2</a:t>
            </a:r>
            <a:r>
              <a:rPr lang="es-ES_tradnl" sz="2600" b="1" u="sng" dirty="0" smtClean="0">
                <a:solidFill>
                  <a:srgbClr val="FFFF00"/>
                </a:solidFill>
              </a:rPr>
              <a:t>º Electromecánica</a:t>
            </a:r>
            <a:br>
              <a:rPr lang="es-ES_tradnl" sz="2600" b="1" u="sng" dirty="0" smtClean="0">
                <a:solidFill>
                  <a:srgbClr val="FFFF00"/>
                </a:solidFill>
              </a:rPr>
            </a:br>
            <a:r>
              <a:rPr lang="es-ES_tradnl" sz="2600" b="1" u="sng" dirty="0" err="1" smtClean="0">
                <a:solidFill>
                  <a:srgbClr val="FFFF00"/>
                </a:solidFill>
              </a:rPr>
              <a:t>Elektromekanika</a:t>
            </a:r>
            <a:endParaRPr lang="es-ES" sz="2600" b="1" u="sng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6314" y="1600200"/>
            <a:ext cx="4214842" cy="5114948"/>
          </a:xfrm>
        </p:spPr>
        <p:txBody>
          <a:bodyPr>
            <a:normAutofit/>
          </a:bodyPr>
          <a:lstStyle/>
          <a:p>
            <a:r>
              <a:rPr lang="es-ES_tradnl" sz="2600" dirty="0" smtClean="0"/>
              <a:t>Gasteiz 1977.</a:t>
            </a:r>
          </a:p>
          <a:p>
            <a:r>
              <a:rPr lang="es-ES" sz="2600" dirty="0"/>
              <a:t>14 veces campeona de España y medalla de bronce en los </a:t>
            </a:r>
            <a:r>
              <a:rPr lang="es-ES" sz="2600" dirty="0" smtClean="0"/>
              <a:t>Juegos Olímpicos de Londres 2012.</a:t>
            </a:r>
          </a:p>
          <a:p>
            <a:r>
              <a:rPr lang="es-ES_tradnl" sz="2600" dirty="0" smtClean="0"/>
              <a:t>Mundial 2009.</a:t>
            </a:r>
            <a:endParaRPr lang="es-ES" sz="2600" dirty="0" smtClean="0">
              <a:hlinkClick r:id="rId2" tooltip="Campeonato Mundial de Lucha de 2009"/>
            </a:endParaRPr>
          </a:p>
          <a:p>
            <a:r>
              <a:rPr lang="es-ES" sz="2600" dirty="0" smtClean="0"/>
              <a:t>Plata </a:t>
            </a:r>
            <a:r>
              <a:rPr lang="es-ES" sz="2600" dirty="0"/>
              <a:t>en </a:t>
            </a:r>
            <a:r>
              <a:rPr lang="es-ES" sz="2600" dirty="0" smtClean="0"/>
              <a:t>el Europeo 2013.</a:t>
            </a:r>
          </a:p>
          <a:p>
            <a:r>
              <a:rPr lang="es-ES" sz="2600" dirty="0" smtClean="0"/>
              <a:t>Bronce </a:t>
            </a:r>
            <a:r>
              <a:rPr lang="es-ES" sz="2600" dirty="0"/>
              <a:t>en el </a:t>
            </a:r>
            <a:r>
              <a:rPr lang="es-ES" sz="2600" dirty="0" smtClean="0"/>
              <a:t>Europeo 2010.</a:t>
            </a:r>
          </a:p>
          <a:p>
            <a:r>
              <a:rPr lang="es-ES" sz="2600" dirty="0" smtClean="0"/>
              <a:t>Bronce europeo 2012</a:t>
            </a:r>
            <a:endParaRPr lang="es-ES" sz="2600" dirty="0"/>
          </a:p>
          <a:p>
            <a:endParaRPr lang="es-ES_tradnl" dirty="0" smtClean="0"/>
          </a:p>
          <a:p>
            <a:endParaRPr lang="es-ES" dirty="0"/>
          </a:p>
        </p:txBody>
      </p:sp>
      <p:pic>
        <p:nvPicPr>
          <p:cNvPr id="5" name="4 Imagen" descr="Maider Un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470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2" y="142852"/>
            <a:ext cx="4286248" cy="1071570"/>
          </a:xfrm>
        </p:spPr>
        <p:txBody>
          <a:bodyPr>
            <a:noAutofit/>
          </a:bodyPr>
          <a:lstStyle/>
          <a:p>
            <a:r>
              <a:rPr lang="es-ES_tradnl" sz="2600" b="1" u="sng" dirty="0">
                <a:solidFill>
                  <a:srgbClr val="FFFF00"/>
                </a:solidFill>
              </a:rPr>
              <a:t>2</a:t>
            </a:r>
            <a:r>
              <a:rPr lang="es-ES_tradnl" sz="2600" b="1" u="sng" dirty="0" smtClean="0">
                <a:solidFill>
                  <a:srgbClr val="FFFF00"/>
                </a:solidFill>
              </a:rPr>
              <a:t>º Electromecánica</a:t>
            </a:r>
            <a:br>
              <a:rPr lang="es-ES_tradnl" sz="2600" b="1" u="sng" dirty="0" smtClean="0">
                <a:solidFill>
                  <a:srgbClr val="FFFF00"/>
                </a:solidFill>
              </a:rPr>
            </a:br>
            <a:r>
              <a:rPr lang="es-ES_tradnl" sz="2600" b="1" u="sng" dirty="0" err="1" smtClean="0">
                <a:solidFill>
                  <a:srgbClr val="FFFF00"/>
                </a:solidFill>
              </a:rPr>
              <a:t>Elektromekanika</a:t>
            </a:r>
            <a:endParaRPr lang="es-ES" sz="2600" b="1" u="sng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6314" y="1600200"/>
            <a:ext cx="4214842" cy="5114948"/>
          </a:xfrm>
        </p:spPr>
        <p:txBody>
          <a:bodyPr>
            <a:normAutofit fontScale="62500" lnSpcReduction="20000"/>
          </a:bodyPr>
          <a:lstStyle/>
          <a:p>
            <a:r>
              <a:rPr lang="es-ES" sz="2800" dirty="0"/>
              <a:t>Magdalena Carmen Frida Kahlo </a:t>
            </a:r>
            <a:r>
              <a:rPr lang="es-ES" sz="2800" dirty="0" smtClean="0"/>
              <a:t>Calderón.</a:t>
            </a:r>
          </a:p>
          <a:p>
            <a:r>
              <a:rPr lang="es-ES_tradnl" sz="2800" dirty="0" smtClean="0"/>
              <a:t>1907-1954 </a:t>
            </a:r>
            <a:r>
              <a:rPr lang="es-ES_tradnl" sz="2800" dirty="0" err="1" smtClean="0"/>
              <a:t>Mexico</a:t>
            </a:r>
            <a:r>
              <a:rPr lang="es-ES_tradnl" sz="2800" dirty="0" smtClean="0"/>
              <a:t>.</a:t>
            </a:r>
          </a:p>
          <a:p>
            <a:r>
              <a:rPr lang="es-ES" dirty="0"/>
              <a:t>M</a:t>
            </a:r>
            <a:r>
              <a:rPr lang="es-ES" dirty="0" smtClean="0"/>
              <a:t>arcada </a:t>
            </a:r>
            <a:r>
              <a:rPr lang="es-ES" dirty="0"/>
              <a:t>por el infortunio de </a:t>
            </a:r>
            <a:r>
              <a:rPr lang="es-ES" dirty="0" smtClean="0"/>
              <a:t>contraer poliomielitis </a:t>
            </a:r>
            <a:r>
              <a:rPr lang="es-ES" dirty="0"/>
              <a:t>  y después por un grave accidente en su juventud que la mantuvo postrada en cama durante largos periodos, llegando a someterse hasta a 32 operaciones </a:t>
            </a:r>
            <a:r>
              <a:rPr lang="es-ES" dirty="0" smtClean="0"/>
              <a:t>quirúrgicas.</a:t>
            </a:r>
          </a:p>
          <a:p>
            <a:r>
              <a:rPr lang="es-ES" dirty="0"/>
              <a:t> Su obra pictórica gira temáticamente en torno a su biografía y a su propio </a:t>
            </a:r>
            <a:r>
              <a:rPr lang="es-ES" dirty="0" smtClean="0"/>
              <a:t>sufrimiento.</a:t>
            </a:r>
          </a:p>
          <a:p>
            <a:r>
              <a:rPr lang="es-ES" dirty="0"/>
              <a:t>Llevó una vida poco convencional, </a:t>
            </a:r>
            <a:r>
              <a:rPr lang="es-ES" dirty="0" smtClean="0"/>
              <a:t>fue bisexual</a:t>
            </a:r>
            <a:r>
              <a:rPr lang="es-ES" dirty="0"/>
              <a:t> </a:t>
            </a:r>
            <a:r>
              <a:rPr lang="es-ES" dirty="0" smtClean="0"/>
              <a:t>y </a:t>
            </a:r>
            <a:r>
              <a:rPr lang="es-ES" dirty="0"/>
              <a:t>entre sus amantes se </a:t>
            </a:r>
            <a:r>
              <a:rPr lang="es-ES" dirty="0" smtClean="0"/>
              <a:t>encontraba León </a:t>
            </a:r>
            <a:r>
              <a:rPr lang="es-ES" dirty="0" err="1" smtClean="0"/>
              <a:t>Trotski</a:t>
            </a:r>
            <a:r>
              <a:rPr lang="es-ES" dirty="0" smtClean="0"/>
              <a:t>.</a:t>
            </a:r>
            <a:r>
              <a:rPr lang="es-ES" dirty="0"/>
              <a:t> </a:t>
            </a:r>
          </a:p>
        </p:txBody>
      </p:sp>
      <p:pic>
        <p:nvPicPr>
          <p:cNvPr id="6" name="5 Imagen" descr="Fri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70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2" y="142852"/>
            <a:ext cx="4286248" cy="1071570"/>
          </a:xfrm>
        </p:spPr>
        <p:txBody>
          <a:bodyPr>
            <a:noAutofit/>
          </a:bodyPr>
          <a:lstStyle/>
          <a:p>
            <a:r>
              <a:rPr lang="es-ES_tradnl" sz="2600" b="1" u="sng" dirty="0">
                <a:solidFill>
                  <a:srgbClr val="FFFF00"/>
                </a:solidFill>
              </a:rPr>
              <a:t>2</a:t>
            </a:r>
            <a:r>
              <a:rPr lang="es-ES_tradnl" sz="2600" b="1" u="sng" dirty="0" smtClean="0">
                <a:solidFill>
                  <a:srgbClr val="FFFF00"/>
                </a:solidFill>
              </a:rPr>
              <a:t>º Mecatrónica</a:t>
            </a:r>
            <a:br>
              <a:rPr lang="es-ES_tradnl" sz="2600" b="1" u="sng" dirty="0" smtClean="0">
                <a:solidFill>
                  <a:srgbClr val="FFFF00"/>
                </a:solidFill>
              </a:rPr>
            </a:br>
            <a:r>
              <a:rPr lang="es-ES_tradnl" sz="2600" b="1" u="sng" dirty="0" err="1" smtClean="0">
                <a:solidFill>
                  <a:srgbClr val="FFFF00"/>
                </a:solidFill>
              </a:rPr>
              <a:t>Mekatronika</a:t>
            </a:r>
            <a:endParaRPr lang="es-ES" sz="2600" b="1" u="sng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6314" y="1600200"/>
            <a:ext cx="4214842" cy="5114948"/>
          </a:xfrm>
        </p:spPr>
        <p:txBody>
          <a:bodyPr>
            <a:normAutofit fontScale="62500" lnSpcReduction="20000"/>
          </a:bodyPr>
          <a:lstStyle/>
          <a:p>
            <a:r>
              <a:rPr lang="es-ES_tradnl" sz="2800" dirty="0" err="1" smtClean="0"/>
              <a:t>Gallarta</a:t>
            </a:r>
            <a:r>
              <a:rPr lang="es-ES_tradnl" sz="2800" dirty="0" smtClean="0"/>
              <a:t> 1895-1989</a:t>
            </a:r>
          </a:p>
          <a:p>
            <a:r>
              <a:rPr lang="es-ES" dirty="0"/>
              <a:t>En 1910 se ve obligada </a:t>
            </a:r>
            <a:r>
              <a:rPr lang="es-ES" dirty="0" smtClean="0"/>
              <a:t>a </a:t>
            </a:r>
            <a:r>
              <a:rPr lang="es-ES" dirty="0"/>
              <a:t>abandonar los </a:t>
            </a:r>
            <a:r>
              <a:rPr lang="es-ES" dirty="0" smtClean="0"/>
              <a:t>estudios.</a:t>
            </a:r>
          </a:p>
          <a:p>
            <a:r>
              <a:rPr lang="es-ES" dirty="0" smtClean="0"/>
              <a:t>Comenzó </a:t>
            </a:r>
            <a:r>
              <a:rPr lang="es-ES" dirty="0"/>
              <a:t>a trabajar de costurera y sirvienta</a:t>
            </a:r>
            <a:r>
              <a:rPr lang="es-ES" dirty="0" smtClean="0"/>
              <a:t>.</a:t>
            </a:r>
          </a:p>
          <a:p>
            <a:r>
              <a:rPr lang="es-ES" dirty="0"/>
              <a:t>En 1917 quedó muy impresionada por el triunfo de </a:t>
            </a:r>
            <a:r>
              <a:rPr lang="es-ES" dirty="0" smtClean="0"/>
              <a:t>la revolución Bolchevique en  Rusia.</a:t>
            </a:r>
          </a:p>
          <a:p>
            <a:r>
              <a:rPr lang="es-ES" dirty="0" smtClean="0"/>
              <a:t>Detenida </a:t>
            </a:r>
            <a:r>
              <a:rPr lang="es-ES" dirty="0"/>
              <a:t>en numerosas </a:t>
            </a:r>
            <a:r>
              <a:rPr lang="es-ES" dirty="0" smtClean="0"/>
              <a:t>ocasiones.</a:t>
            </a:r>
          </a:p>
          <a:p>
            <a:r>
              <a:rPr lang="es-ES" dirty="0"/>
              <a:t>. En 1933 fue presidenta de la recién </a:t>
            </a:r>
            <a:r>
              <a:rPr lang="es-ES" dirty="0" smtClean="0"/>
              <a:t>fundada Unión de </a:t>
            </a:r>
            <a:r>
              <a:rPr lang="es-ES" dirty="0"/>
              <a:t>M</a:t>
            </a:r>
            <a:r>
              <a:rPr lang="es-ES" dirty="0" smtClean="0"/>
              <a:t>ujeres Antifascistas.</a:t>
            </a:r>
            <a:r>
              <a:rPr lang="es-ES" dirty="0"/>
              <a:t> </a:t>
            </a:r>
            <a:endParaRPr lang="es-ES" dirty="0" smtClean="0"/>
          </a:p>
          <a:p>
            <a:r>
              <a:rPr lang="es-ES" dirty="0"/>
              <a:t>Tras finalizar la </a:t>
            </a:r>
            <a:r>
              <a:rPr lang="es-ES" dirty="0" smtClean="0"/>
              <a:t>guerra civil en España, se </a:t>
            </a:r>
            <a:r>
              <a:rPr lang="es-ES" dirty="0"/>
              <a:t>exilió en </a:t>
            </a:r>
            <a:r>
              <a:rPr lang="es-ES" dirty="0" smtClean="0"/>
              <a:t>la URSS.</a:t>
            </a:r>
          </a:p>
          <a:p>
            <a:r>
              <a:rPr lang="es-ES" dirty="0"/>
              <a:t>En 1960 </a:t>
            </a:r>
            <a:r>
              <a:rPr lang="es-ES" dirty="0" smtClean="0"/>
              <a:t>ocupa </a:t>
            </a:r>
            <a:r>
              <a:rPr lang="es-ES" dirty="0"/>
              <a:t>el cargo de presidenta del PCE</a:t>
            </a:r>
            <a:r>
              <a:rPr lang="es-ES" dirty="0" smtClean="0"/>
              <a:t>.</a:t>
            </a:r>
          </a:p>
          <a:p>
            <a:r>
              <a:rPr lang="es-ES" dirty="0" smtClean="0"/>
              <a:t>Volvió </a:t>
            </a:r>
            <a:r>
              <a:rPr lang="es-ES" dirty="0"/>
              <a:t>a España el 13 de mayo de </a:t>
            </a:r>
            <a:r>
              <a:rPr lang="es-ES" dirty="0" smtClean="0"/>
              <a:t>1977.</a:t>
            </a:r>
          </a:p>
          <a:p>
            <a:endParaRPr lang="es-ES" dirty="0"/>
          </a:p>
        </p:txBody>
      </p:sp>
      <p:pic>
        <p:nvPicPr>
          <p:cNvPr id="5" name="4 Imagen" descr="Ibarru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70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2" y="142852"/>
            <a:ext cx="4286248" cy="1071570"/>
          </a:xfrm>
        </p:spPr>
        <p:txBody>
          <a:bodyPr>
            <a:noAutofit/>
          </a:bodyPr>
          <a:lstStyle/>
          <a:p>
            <a:r>
              <a:rPr lang="es-ES_tradnl" sz="2600" b="1" u="sng" dirty="0" smtClean="0">
                <a:solidFill>
                  <a:srgbClr val="FFFF00"/>
                </a:solidFill>
              </a:rPr>
              <a:t>2º Mecatrónica</a:t>
            </a:r>
            <a:br>
              <a:rPr lang="es-ES_tradnl" sz="2600" b="1" u="sng" dirty="0" smtClean="0">
                <a:solidFill>
                  <a:srgbClr val="FFFF00"/>
                </a:solidFill>
              </a:rPr>
            </a:br>
            <a:r>
              <a:rPr lang="es-ES_tradnl" sz="2600" b="1" u="sng" dirty="0" err="1" smtClean="0">
                <a:solidFill>
                  <a:srgbClr val="FFFF00"/>
                </a:solidFill>
              </a:rPr>
              <a:t>Mekatronika</a:t>
            </a:r>
            <a:endParaRPr lang="es-ES" sz="2600" b="1" u="sng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6314" y="1285860"/>
            <a:ext cx="4214842" cy="5429288"/>
          </a:xfrm>
        </p:spPr>
        <p:txBody>
          <a:bodyPr>
            <a:noAutofit/>
          </a:bodyPr>
          <a:lstStyle/>
          <a:p>
            <a:r>
              <a:rPr lang="es-ES" sz="1700" dirty="0"/>
              <a:t>P</a:t>
            </a:r>
            <a:r>
              <a:rPr lang="es-ES" sz="1700" dirty="0" smtClean="0"/>
              <a:t>olítica </a:t>
            </a:r>
            <a:r>
              <a:rPr lang="es-ES" sz="1700" dirty="0"/>
              <a:t>marxista, activista afroamericana y profesora del Departamento de Historia de la Conciencia en Universidad de california en Santa </a:t>
            </a:r>
            <a:r>
              <a:rPr lang="es-ES" sz="1700" dirty="0" smtClean="0"/>
              <a:t>Cruz.</a:t>
            </a:r>
          </a:p>
          <a:p>
            <a:r>
              <a:rPr lang="es-ES" sz="1700" dirty="0"/>
              <a:t>P</a:t>
            </a:r>
            <a:r>
              <a:rPr lang="es-ES" sz="1700" dirty="0" smtClean="0"/>
              <a:t>articipó </a:t>
            </a:r>
            <a:r>
              <a:rPr lang="es-ES" sz="1700" dirty="0"/>
              <a:t>en la campaña para mejorar las condiciones en las cárceles</a:t>
            </a:r>
            <a:r>
              <a:rPr lang="es-ES" sz="1700" dirty="0" smtClean="0"/>
              <a:t>.</a:t>
            </a:r>
          </a:p>
          <a:p>
            <a:r>
              <a:rPr lang="es-ES" sz="1700" dirty="0"/>
              <a:t>En 1979 visitó la Unión Soviética </a:t>
            </a:r>
            <a:r>
              <a:rPr lang="es-ES" sz="1700" dirty="0" smtClean="0"/>
              <a:t>y </a:t>
            </a:r>
            <a:r>
              <a:rPr lang="es-ES" sz="1700" dirty="0"/>
              <a:t>recibió el Premio Lenin de la </a:t>
            </a:r>
            <a:r>
              <a:rPr lang="es-ES" sz="1700" dirty="0" smtClean="0"/>
              <a:t>Paz.</a:t>
            </a:r>
          </a:p>
          <a:p>
            <a:r>
              <a:rPr lang="es-ES" sz="1700" dirty="0"/>
              <a:t>En 1980 y 1984, </a:t>
            </a:r>
            <a:r>
              <a:rPr lang="es-ES" sz="1700" dirty="0" smtClean="0"/>
              <a:t> </a:t>
            </a:r>
            <a:r>
              <a:rPr lang="es-ES" sz="1700" dirty="0"/>
              <a:t>fue candidata a la vicepresidencia de Estados Unidos por el Partido Comunista</a:t>
            </a:r>
            <a:r>
              <a:rPr lang="es-ES" sz="1700" dirty="0" smtClean="0"/>
              <a:t>.</a:t>
            </a:r>
          </a:p>
          <a:p>
            <a:r>
              <a:rPr lang="es-ES" sz="1700" dirty="0"/>
              <a:t>Ha publicado </a:t>
            </a:r>
            <a:r>
              <a:rPr lang="es-ES" sz="1700" dirty="0" smtClean="0"/>
              <a:t> </a:t>
            </a:r>
            <a:r>
              <a:rPr lang="es-ES" sz="1700" dirty="0"/>
              <a:t>libros entre los que se incluye: </a:t>
            </a:r>
            <a:r>
              <a:rPr lang="es-ES" sz="1700" dirty="0" smtClean="0"/>
              <a:t>"</a:t>
            </a:r>
            <a:r>
              <a:rPr lang="es-ES" sz="1700" dirty="0" err="1"/>
              <a:t>Women</a:t>
            </a:r>
            <a:r>
              <a:rPr lang="es-ES" sz="1700" dirty="0"/>
              <a:t>, </a:t>
            </a:r>
            <a:r>
              <a:rPr lang="es-ES" sz="1700" dirty="0" err="1"/>
              <a:t>Race</a:t>
            </a:r>
            <a:r>
              <a:rPr lang="es-ES" sz="1700" dirty="0"/>
              <a:t> and </a:t>
            </a:r>
            <a:r>
              <a:rPr lang="es-ES" sz="1700" dirty="0" err="1"/>
              <a:t>Class</a:t>
            </a:r>
            <a:r>
              <a:rPr lang="es-ES" sz="1700" dirty="0"/>
              <a:t>" (1981</a:t>
            </a:r>
            <a:r>
              <a:rPr lang="es-ES" sz="1700" dirty="0" smtClean="0"/>
              <a:t>).</a:t>
            </a:r>
          </a:p>
          <a:p>
            <a:r>
              <a:rPr lang="es-ES" sz="1700" dirty="0"/>
              <a:t>Hoy en día c</a:t>
            </a:r>
            <a:r>
              <a:rPr lang="es-ES" sz="1700" dirty="0" smtClean="0"/>
              <a:t>ontinua </a:t>
            </a:r>
            <a:r>
              <a:rPr lang="es-ES" sz="1700" dirty="0"/>
              <a:t>su labor a favor de los colectivos discriminados y de los pobres del mundo, </a:t>
            </a:r>
            <a:r>
              <a:rPr lang="es-ES" sz="1700" dirty="0" smtClean="0"/>
              <a:t>también </a:t>
            </a:r>
            <a:r>
              <a:rPr lang="es-ES" sz="1700" dirty="0"/>
              <a:t>en el movimiento pacifista en contra de la guerra de Iraq y de la política </a:t>
            </a:r>
            <a:r>
              <a:rPr lang="es-ES" sz="1700" dirty="0" smtClean="0"/>
              <a:t>imperialista </a:t>
            </a:r>
            <a:r>
              <a:rPr lang="es-ES" sz="1700" dirty="0"/>
              <a:t>de su </a:t>
            </a:r>
            <a:r>
              <a:rPr lang="es-ES" sz="1700" dirty="0" smtClean="0"/>
              <a:t>país.</a:t>
            </a:r>
            <a:endParaRPr lang="es-ES" sz="1700" dirty="0"/>
          </a:p>
          <a:p>
            <a:endParaRPr lang="es-ES" sz="1400" dirty="0" smtClean="0"/>
          </a:p>
          <a:p>
            <a:endParaRPr lang="es-ES" sz="1400" dirty="0"/>
          </a:p>
        </p:txBody>
      </p:sp>
      <p:pic>
        <p:nvPicPr>
          <p:cNvPr id="6" name="5 Imagen" descr="Angela Dav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70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2" y="142852"/>
            <a:ext cx="4286248" cy="1071570"/>
          </a:xfrm>
        </p:spPr>
        <p:txBody>
          <a:bodyPr>
            <a:noAutofit/>
          </a:bodyPr>
          <a:lstStyle/>
          <a:p>
            <a:r>
              <a:rPr lang="es-ES_tradnl" sz="2600" b="1" u="sng" dirty="0" smtClean="0">
                <a:solidFill>
                  <a:srgbClr val="FFFF00"/>
                </a:solidFill>
              </a:rPr>
              <a:t>TD1</a:t>
            </a:r>
            <a:endParaRPr lang="es-ES" sz="2600" b="1" u="sng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6314" y="1285860"/>
            <a:ext cx="4214842" cy="5429288"/>
          </a:xfrm>
        </p:spPr>
        <p:txBody>
          <a:bodyPr>
            <a:noAutofit/>
          </a:bodyPr>
          <a:lstStyle/>
          <a:p>
            <a:r>
              <a:rPr lang="es-ES" sz="2400" dirty="0" err="1"/>
              <a:t>Uharte</a:t>
            </a:r>
            <a:r>
              <a:rPr lang="es-ES" sz="2400" dirty="0"/>
              <a:t> (</a:t>
            </a:r>
            <a:r>
              <a:rPr lang="es-ES" sz="2400" dirty="0" err="1" smtClean="0"/>
              <a:t>Nafarroa</a:t>
            </a:r>
            <a:r>
              <a:rPr lang="es-ES" sz="2400" dirty="0" smtClean="0"/>
              <a:t> </a:t>
            </a:r>
            <a:r>
              <a:rPr lang="es-ES" sz="2400" dirty="0" err="1" smtClean="0"/>
              <a:t>Garaia</a:t>
            </a:r>
            <a:r>
              <a:rPr lang="es-ES" sz="2400" dirty="0" smtClean="0"/>
              <a:t>), </a:t>
            </a:r>
            <a:r>
              <a:rPr lang="es-ES" sz="2400" dirty="0"/>
              <a:t>16 </a:t>
            </a:r>
            <a:r>
              <a:rPr lang="es-ES" sz="2400" dirty="0" smtClean="0"/>
              <a:t>años.</a:t>
            </a:r>
          </a:p>
          <a:p>
            <a:r>
              <a:rPr lang="es-ES" sz="2400" dirty="0" smtClean="0"/>
              <a:t>Campeona </a:t>
            </a:r>
            <a:r>
              <a:rPr lang="es-ES" sz="2400" dirty="0"/>
              <a:t>de España de escalada sub-18.</a:t>
            </a:r>
            <a:endParaRPr lang="es-ES" sz="2400" dirty="0" smtClean="0"/>
          </a:p>
          <a:p>
            <a:r>
              <a:rPr lang="es-ES" sz="2400" dirty="0"/>
              <a:t>consiguiendo dificultades de 8ª-8ª+ 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7" name="6 Imagen" descr="Muriel Ru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70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2" y="142852"/>
            <a:ext cx="4286248" cy="1071570"/>
          </a:xfrm>
        </p:spPr>
        <p:txBody>
          <a:bodyPr>
            <a:noAutofit/>
          </a:bodyPr>
          <a:lstStyle/>
          <a:p>
            <a:r>
              <a:rPr lang="es-ES_tradnl" sz="2600" b="1" u="sng" dirty="0" smtClean="0">
                <a:solidFill>
                  <a:srgbClr val="FFFF00"/>
                </a:solidFill>
              </a:rPr>
              <a:t>TD1</a:t>
            </a:r>
            <a:endParaRPr lang="es-ES" sz="2600" b="1" u="sng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6314" y="1285860"/>
            <a:ext cx="4214842" cy="5429288"/>
          </a:xfrm>
        </p:spPr>
        <p:txBody>
          <a:bodyPr>
            <a:noAutofit/>
          </a:bodyPr>
          <a:lstStyle/>
          <a:p>
            <a:r>
              <a:rPr lang="es-ES" sz="2400" dirty="0" smtClean="0"/>
              <a:t>1970  </a:t>
            </a:r>
            <a:r>
              <a:rPr lang="es-ES" sz="2400" dirty="0" err="1"/>
              <a:t>Kirchdorfan</a:t>
            </a:r>
            <a:r>
              <a:rPr lang="es-ES" sz="2400" dirty="0"/>
              <a:t> </a:t>
            </a:r>
            <a:r>
              <a:rPr lang="es-ES" sz="2400" dirty="0" err="1"/>
              <a:t>der</a:t>
            </a:r>
            <a:r>
              <a:rPr lang="es-ES" sz="2400" dirty="0"/>
              <a:t> </a:t>
            </a:r>
            <a:r>
              <a:rPr lang="es-ES" sz="2400" dirty="0" err="1"/>
              <a:t>Krems</a:t>
            </a:r>
            <a:r>
              <a:rPr lang="es-ES" sz="2400" dirty="0"/>
              <a:t> (Austria</a:t>
            </a:r>
            <a:r>
              <a:rPr lang="es-ES" sz="2400" dirty="0" smtClean="0"/>
              <a:t>).</a:t>
            </a:r>
          </a:p>
          <a:p>
            <a:r>
              <a:rPr lang="es-ES" sz="2400" dirty="0" smtClean="0"/>
              <a:t>Catorce </a:t>
            </a:r>
            <a:r>
              <a:rPr lang="es-ES" sz="2400" dirty="0" err="1"/>
              <a:t>ochomiles</a:t>
            </a:r>
            <a:r>
              <a:rPr lang="es-ES" sz="2400" dirty="0"/>
              <a:t> sin oxígeno y en estilo alpino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Buena </a:t>
            </a:r>
            <a:r>
              <a:rPr lang="es-ES" sz="2400" dirty="0"/>
              <a:t>reputación </a:t>
            </a:r>
            <a:r>
              <a:rPr lang="es-ES" sz="2400" dirty="0" smtClean="0"/>
              <a:t>por </a:t>
            </a:r>
            <a:r>
              <a:rPr lang="es-ES" sz="2400" dirty="0"/>
              <a:t>sus grandes cualidades humanas.</a:t>
            </a:r>
          </a:p>
          <a:p>
            <a:endParaRPr lang="es-ES" sz="1400" dirty="0" smtClean="0"/>
          </a:p>
          <a:p>
            <a:endParaRPr lang="es-ES" sz="1400" dirty="0"/>
          </a:p>
        </p:txBody>
      </p:sp>
      <p:pic>
        <p:nvPicPr>
          <p:cNvPr id="5" name="4 Imagen" descr="Gerlin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70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2" y="142852"/>
            <a:ext cx="4286248" cy="1071570"/>
          </a:xfrm>
        </p:spPr>
        <p:txBody>
          <a:bodyPr>
            <a:noAutofit/>
          </a:bodyPr>
          <a:lstStyle/>
          <a:p>
            <a:r>
              <a:rPr lang="es-ES_tradnl" sz="2600" b="1" u="sng" dirty="0" smtClean="0">
                <a:solidFill>
                  <a:srgbClr val="FFFF00"/>
                </a:solidFill>
              </a:rPr>
              <a:t>ZUZENDARITZA</a:t>
            </a:r>
            <a:endParaRPr lang="es-ES" sz="2600" b="1" u="sng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6314" y="1285860"/>
            <a:ext cx="4214842" cy="5429288"/>
          </a:xfrm>
        </p:spPr>
        <p:txBody>
          <a:bodyPr>
            <a:noAutofit/>
          </a:bodyPr>
          <a:lstStyle/>
          <a:p>
            <a:endParaRPr lang="es-ES" sz="1400" dirty="0" smtClean="0"/>
          </a:p>
          <a:p>
            <a:endParaRPr lang="es-ES" sz="1400" dirty="0"/>
          </a:p>
        </p:txBody>
      </p:sp>
      <p:pic>
        <p:nvPicPr>
          <p:cNvPr id="6" name="5 Imagen" descr="Fidela Bern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7039" cy="68580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4929190" y="1357298"/>
            <a:ext cx="42148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/>
              <a:t> </a:t>
            </a:r>
            <a:r>
              <a:rPr lang="es-ES" sz="2400" dirty="0" smtClean="0"/>
              <a:t>1898 -1991 </a:t>
            </a:r>
            <a:r>
              <a:rPr lang="es-ES" sz="2400" dirty="0" err="1" smtClean="0"/>
              <a:t>Uztarroz</a:t>
            </a:r>
            <a:r>
              <a:rPr lang="es-E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Fue </a:t>
            </a:r>
            <a:r>
              <a:rPr lang="es-ES" sz="2400" dirty="0"/>
              <a:t>la última </a:t>
            </a:r>
            <a:r>
              <a:rPr lang="es-ES" sz="2400" dirty="0" smtClean="0"/>
              <a:t>hablante nativa del Dialecto navarro oriental del euskera (</a:t>
            </a:r>
            <a:r>
              <a:rPr lang="es-ES" sz="2400" dirty="0" err="1" smtClean="0"/>
              <a:t>roncalés</a:t>
            </a:r>
            <a:r>
              <a:rPr lang="es-ES" sz="2400" dirty="0" smtClean="0"/>
              <a:t>).</a:t>
            </a:r>
            <a:r>
              <a:rPr lang="es-ES" sz="2400" dirty="0"/>
              <a:t> </a:t>
            </a:r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/>
              <a:t>Tuvo 6 </a:t>
            </a:r>
            <a:r>
              <a:rPr lang="es-ES" sz="2400" dirty="0" smtClean="0"/>
              <a:t>hijos.</a:t>
            </a:r>
          </a:p>
          <a:p>
            <a:pPr>
              <a:buFont typeface="Arial" pitchFamily="34" charset="0"/>
              <a:buChar char="•"/>
            </a:pPr>
            <a:r>
              <a:rPr lang="es-ES_tradnl" sz="2400" dirty="0" smtClean="0"/>
              <a:t>Hablaba en </a:t>
            </a:r>
            <a:r>
              <a:rPr lang="es-ES_tradnl" sz="2400" dirty="0" err="1" smtClean="0"/>
              <a:t>hika</a:t>
            </a:r>
            <a:r>
              <a:rPr lang="es-ES_tradnl" sz="2400" dirty="0" smtClean="0"/>
              <a:t> únicamente en femenino.</a:t>
            </a:r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_tradnl" sz="2400" dirty="0" err="1" smtClean="0"/>
              <a:t>Euskalzale</a:t>
            </a:r>
            <a:r>
              <a:rPr lang="es-ES_tradnl" sz="2400" dirty="0" smtClean="0"/>
              <a:t>.</a:t>
            </a:r>
            <a:endParaRPr lang="es-E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2" y="142852"/>
            <a:ext cx="4286248" cy="1071570"/>
          </a:xfrm>
        </p:spPr>
        <p:txBody>
          <a:bodyPr>
            <a:noAutofit/>
          </a:bodyPr>
          <a:lstStyle/>
          <a:p>
            <a:r>
              <a:rPr lang="es-ES_tradnl" sz="2600" b="1" u="sng" dirty="0" smtClean="0">
                <a:solidFill>
                  <a:srgbClr val="FFFF00"/>
                </a:solidFill>
              </a:rPr>
              <a:t>ZUZENDARITZA</a:t>
            </a:r>
            <a:endParaRPr lang="es-ES" sz="2600" b="1" u="sng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6314" y="1285860"/>
            <a:ext cx="4214842" cy="5429288"/>
          </a:xfrm>
        </p:spPr>
        <p:txBody>
          <a:bodyPr>
            <a:noAutofit/>
          </a:bodyPr>
          <a:lstStyle/>
          <a:p>
            <a:endParaRPr lang="es-ES" sz="1400" dirty="0" smtClean="0"/>
          </a:p>
          <a:p>
            <a:endParaRPr lang="es-ES" sz="1400" dirty="0"/>
          </a:p>
        </p:txBody>
      </p:sp>
      <p:sp>
        <p:nvSpPr>
          <p:cNvPr id="7" name="6 Rectángulo"/>
          <p:cNvSpPr/>
          <p:nvPr/>
        </p:nvSpPr>
        <p:spPr>
          <a:xfrm>
            <a:off x="4929190" y="1214422"/>
            <a:ext cx="42148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/>
              <a:t> </a:t>
            </a:r>
            <a:r>
              <a:rPr lang="es-ES" sz="2400" dirty="0" smtClean="0"/>
              <a:t> Santiago 1988.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/>
              <a:t> </a:t>
            </a:r>
            <a:r>
              <a:rPr lang="es-ES" sz="2400" dirty="0" smtClean="0"/>
              <a:t>Geógrafa y política chilena.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Inició </a:t>
            </a:r>
            <a:r>
              <a:rPr lang="es-ES" sz="2400" dirty="0"/>
              <a:t>en política como dirigente </a:t>
            </a:r>
            <a:r>
              <a:rPr lang="es-ES" sz="2400" dirty="0" smtClean="0"/>
              <a:t>estudiantil.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Presidenta </a:t>
            </a:r>
            <a:r>
              <a:rPr lang="es-ES" sz="2400" dirty="0"/>
              <a:t>de </a:t>
            </a:r>
            <a:r>
              <a:rPr lang="es-ES" sz="2400" dirty="0" smtClean="0"/>
              <a:t>la Federación de Estudiantes de la Universidad de Chile (</a:t>
            </a:r>
            <a:r>
              <a:rPr lang="es-ES" sz="2400" dirty="0" err="1" smtClean="0"/>
              <a:t>FECh</a:t>
            </a:r>
            <a:r>
              <a:rPr lang="es-ES" sz="2400" dirty="0"/>
              <a:t>) </a:t>
            </a:r>
            <a:r>
              <a:rPr lang="es-ES" sz="2400" dirty="0" smtClean="0"/>
              <a:t>entre </a:t>
            </a:r>
            <a:r>
              <a:rPr lang="es-ES" sz="2400" dirty="0"/>
              <a:t>2010 y </a:t>
            </a:r>
            <a:r>
              <a:rPr lang="es-ES" sz="2400" dirty="0" smtClean="0"/>
              <a:t>2011.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/>
              <a:t>P</a:t>
            </a:r>
            <a:r>
              <a:rPr lang="es-ES" sz="2400" dirty="0" smtClean="0"/>
              <a:t>rincipal líder de </a:t>
            </a:r>
            <a:r>
              <a:rPr lang="es-ES" sz="2400" dirty="0"/>
              <a:t>la </a:t>
            </a:r>
            <a:r>
              <a:rPr lang="es-ES" sz="2400" dirty="0" smtClean="0"/>
              <a:t>movilización estudiantil de 2011.</a:t>
            </a:r>
            <a:r>
              <a:rPr lang="es-ES" sz="2400" dirty="0" smtClean="0">
                <a:hlinkClick r:id="rId2" tooltip="Movilización estudiantil en Chile de 2011"/>
              </a:rPr>
              <a:t> </a:t>
            </a:r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/>
              <a:t>En las </a:t>
            </a:r>
            <a:r>
              <a:rPr lang="es-ES" sz="2400" dirty="0" smtClean="0"/>
              <a:t>elecciones Parlamentarias de 2013</a:t>
            </a:r>
            <a:r>
              <a:rPr lang="es-ES" sz="2400" dirty="0"/>
              <a:t> fue elegida diputada por el distrito 26 (La Florida); es la más joven de los 120 parlamentarios.</a:t>
            </a:r>
          </a:p>
        </p:txBody>
      </p:sp>
      <p:pic>
        <p:nvPicPr>
          <p:cNvPr id="8" name="7 Imagen" descr="Camila Vallej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470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929090" cy="939784"/>
          </a:xfrm>
        </p:spPr>
        <p:txBody>
          <a:bodyPr>
            <a:noAutofit/>
          </a:bodyPr>
          <a:lstStyle/>
          <a:p>
            <a:r>
              <a:rPr lang="es-ES_tradnl" sz="2800" b="1" u="sng" dirty="0" smtClean="0">
                <a:solidFill>
                  <a:srgbClr val="FFFF00"/>
                </a:solidFill>
              </a:rPr>
              <a:t>Servicios Comerciales</a:t>
            </a:r>
            <a:br>
              <a:rPr lang="es-ES_tradnl" sz="2800" b="1" u="sng" dirty="0" smtClean="0">
                <a:solidFill>
                  <a:srgbClr val="FFFF00"/>
                </a:solidFill>
              </a:rPr>
            </a:br>
            <a:r>
              <a:rPr lang="es-ES_tradnl" sz="2800" b="1" u="sng" dirty="0" err="1" smtClean="0">
                <a:solidFill>
                  <a:srgbClr val="FFFF00"/>
                </a:solidFill>
              </a:rPr>
              <a:t>Merkataritza</a:t>
            </a:r>
            <a:r>
              <a:rPr lang="es-ES_tradnl" sz="2800" b="1" u="sng" dirty="0" smtClean="0">
                <a:solidFill>
                  <a:srgbClr val="FFFF00"/>
                </a:solidFill>
              </a:rPr>
              <a:t> </a:t>
            </a:r>
            <a:r>
              <a:rPr lang="es-ES_tradnl" sz="2800" b="1" u="sng" dirty="0" err="1" smtClean="0">
                <a:solidFill>
                  <a:srgbClr val="FFFF00"/>
                </a:solidFill>
              </a:rPr>
              <a:t>zerbizuak</a:t>
            </a:r>
            <a:endParaRPr lang="es-ES" sz="2800" b="1" u="sng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628" y="1600200"/>
            <a:ext cx="3686172" cy="5114948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Altsasu </a:t>
            </a:r>
          </a:p>
          <a:p>
            <a:r>
              <a:rPr lang="es-ES" dirty="0"/>
              <a:t>C</a:t>
            </a:r>
            <a:r>
              <a:rPr lang="es-ES" dirty="0" smtClean="0"/>
              <a:t>oordinadora </a:t>
            </a:r>
            <a:r>
              <a:rPr lang="es-ES" dirty="0"/>
              <a:t>de Nuevas Tecnologías en el </a:t>
            </a:r>
            <a:r>
              <a:rPr lang="es-ES" dirty="0" smtClean="0"/>
              <a:t>Gobierno de Navarra</a:t>
            </a:r>
            <a:r>
              <a:rPr lang="es-ES" dirty="0"/>
              <a:t> </a:t>
            </a:r>
            <a:r>
              <a:rPr lang="es-ES" dirty="0" smtClean="0"/>
              <a:t>.</a:t>
            </a:r>
          </a:p>
          <a:p>
            <a:r>
              <a:rPr lang="es-ES" dirty="0" smtClean="0"/>
              <a:t>En 1994 </a:t>
            </a:r>
            <a:r>
              <a:rPr lang="es-ES" dirty="0"/>
              <a:t>se dedica exclusivamente al cine. </a:t>
            </a:r>
            <a:endParaRPr lang="es-ES" dirty="0" smtClean="0"/>
          </a:p>
          <a:p>
            <a:r>
              <a:rPr lang="es-ES" dirty="0"/>
              <a:t>C</a:t>
            </a:r>
            <a:r>
              <a:rPr lang="es-ES" dirty="0" smtClean="0"/>
              <a:t>omo </a:t>
            </a:r>
            <a:r>
              <a:rPr lang="es-ES" dirty="0"/>
              <a:t>directora, ha recibido el reconocimiento del público y de la crítica, tanto nacional como internacional. </a:t>
            </a:r>
            <a:endParaRPr lang="es-ES" dirty="0" smtClean="0"/>
          </a:p>
          <a:p>
            <a:r>
              <a:rPr lang="es-ES" dirty="0" smtClean="0"/>
              <a:t>2010 </a:t>
            </a:r>
            <a:r>
              <a:rPr lang="es-ES" i="1" dirty="0" smtClean="0">
                <a:hlinkClick r:id="rId2" tooltip="Nagore (película) (aún no redactado)"/>
              </a:rPr>
              <a:t>Nagore</a:t>
            </a:r>
            <a:endParaRPr lang="es-ES" dirty="0"/>
          </a:p>
          <a:p>
            <a:r>
              <a:rPr lang="es-ES" dirty="0" smtClean="0"/>
              <a:t>2008 </a:t>
            </a:r>
            <a:r>
              <a:rPr lang="es-ES" i="1" dirty="0" smtClean="0">
                <a:hlinkClick r:id="rId3" tooltip="La buena nueva"/>
              </a:rPr>
              <a:t>La </a:t>
            </a:r>
            <a:r>
              <a:rPr lang="es-ES" i="1" dirty="0">
                <a:hlinkClick r:id="rId3" tooltip="La buena nueva"/>
              </a:rPr>
              <a:t>buena nueva</a:t>
            </a:r>
            <a:endParaRPr lang="es-ES" dirty="0"/>
          </a:p>
          <a:p>
            <a:r>
              <a:rPr lang="es-ES" dirty="0" smtClean="0"/>
              <a:t>2003 </a:t>
            </a:r>
            <a:r>
              <a:rPr lang="es-ES" i="1" dirty="0" smtClean="0">
                <a:hlinkClick r:id="rId4" tooltip="Extranjeras"/>
              </a:rPr>
              <a:t>Extranjeras</a:t>
            </a:r>
            <a:endParaRPr lang="es-ES" dirty="0"/>
          </a:p>
          <a:p>
            <a:r>
              <a:rPr lang="es-ES" dirty="0" smtClean="0"/>
              <a:t>2000 </a:t>
            </a:r>
            <a:r>
              <a:rPr lang="es-ES" i="1" dirty="0" err="1" smtClean="0">
                <a:hlinkClick r:id="rId5" tooltip="Yoyes (película)"/>
              </a:rPr>
              <a:t>Yoyes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4 Imagen" descr="Helena Tabern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84703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929090" cy="939784"/>
          </a:xfrm>
        </p:spPr>
        <p:txBody>
          <a:bodyPr>
            <a:noAutofit/>
          </a:bodyPr>
          <a:lstStyle/>
          <a:p>
            <a:r>
              <a:rPr lang="es-ES_tradnl" sz="2800" b="1" u="sng" dirty="0" smtClean="0">
                <a:solidFill>
                  <a:srgbClr val="FFFF00"/>
                </a:solidFill>
              </a:rPr>
              <a:t>Servicios Comerciales</a:t>
            </a:r>
            <a:br>
              <a:rPr lang="es-ES_tradnl" sz="2800" b="1" u="sng" dirty="0" smtClean="0">
                <a:solidFill>
                  <a:srgbClr val="FFFF00"/>
                </a:solidFill>
              </a:rPr>
            </a:br>
            <a:r>
              <a:rPr lang="es-ES_tradnl" sz="2800" b="1" u="sng" dirty="0" err="1" smtClean="0">
                <a:solidFill>
                  <a:srgbClr val="FFFF00"/>
                </a:solidFill>
              </a:rPr>
              <a:t>Merkataritza</a:t>
            </a:r>
            <a:r>
              <a:rPr lang="es-ES_tradnl" sz="2800" b="1" u="sng" dirty="0" smtClean="0">
                <a:solidFill>
                  <a:srgbClr val="FFFF00"/>
                </a:solidFill>
              </a:rPr>
              <a:t> </a:t>
            </a:r>
            <a:r>
              <a:rPr lang="es-ES_tradnl" sz="2800" b="1" u="sng" dirty="0" err="1" smtClean="0">
                <a:solidFill>
                  <a:srgbClr val="FFFF00"/>
                </a:solidFill>
              </a:rPr>
              <a:t>zerbizuak</a:t>
            </a:r>
            <a:endParaRPr lang="es-ES" sz="2800" b="1" u="sng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628" y="1600200"/>
            <a:ext cx="3686172" cy="5114948"/>
          </a:xfrm>
        </p:spPr>
        <p:txBody>
          <a:bodyPr>
            <a:normAutofit/>
          </a:bodyPr>
          <a:lstStyle/>
          <a:p>
            <a:r>
              <a:rPr lang="es-ES" sz="2800" dirty="0" smtClean="0"/>
              <a:t>19 </a:t>
            </a:r>
            <a:r>
              <a:rPr lang="es-ES" sz="2800" dirty="0"/>
              <a:t>de abril de 1981 en </a:t>
            </a:r>
            <a:r>
              <a:rPr lang="es-ES" sz="2800" dirty="0" smtClean="0"/>
              <a:t>Pamplona</a:t>
            </a:r>
          </a:p>
          <a:p>
            <a:r>
              <a:rPr lang="es-ES" sz="2800" dirty="0" smtClean="0"/>
              <a:t>Juegos </a:t>
            </a:r>
            <a:r>
              <a:rPr lang="es-ES" sz="2800" dirty="0"/>
              <a:t>Paralímpicos </a:t>
            </a:r>
            <a:r>
              <a:rPr lang="es-ES" sz="2800" dirty="0" smtClean="0"/>
              <a:t>de </a:t>
            </a:r>
            <a:r>
              <a:rPr lang="es-ES" sz="2800" dirty="0"/>
              <a:t>2008 y 2012</a:t>
            </a:r>
            <a:r>
              <a:rPr lang="es-ES" sz="2800" dirty="0" smtClean="0"/>
              <a:t>.</a:t>
            </a:r>
          </a:p>
          <a:p>
            <a:r>
              <a:rPr lang="es-ES_tradnl" sz="2800" dirty="0" smtClean="0"/>
              <a:t>Campeonatos de España.</a:t>
            </a:r>
            <a:endParaRPr lang="es-ES" sz="2800" dirty="0" smtClean="0"/>
          </a:p>
          <a:p>
            <a:r>
              <a:rPr lang="es-ES" sz="2800" dirty="0"/>
              <a:t>Universidad Carlos </a:t>
            </a:r>
            <a:r>
              <a:rPr lang="es-ES" sz="2800" dirty="0" smtClean="0"/>
              <a:t>III </a:t>
            </a:r>
            <a:endParaRPr lang="es-ES" sz="2800" dirty="0"/>
          </a:p>
          <a:p>
            <a:endParaRPr lang="es-ES" dirty="0"/>
          </a:p>
        </p:txBody>
      </p:sp>
      <p:pic>
        <p:nvPicPr>
          <p:cNvPr id="5" name="4 Imagen" descr="Laura Garcí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703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2" y="142852"/>
            <a:ext cx="4286248" cy="1071570"/>
          </a:xfrm>
        </p:spPr>
        <p:txBody>
          <a:bodyPr>
            <a:noAutofit/>
          </a:bodyPr>
          <a:lstStyle/>
          <a:p>
            <a:r>
              <a:rPr lang="es-ES_tradnl" sz="2600" b="1" u="sng" dirty="0" smtClean="0">
                <a:solidFill>
                  <a:srgbClr val="FFFF00"/>
                </a:solidFill>
              </a:rPr>
              <a:t>1º Soldadura y Calderería</a:t>
            </a:r>
            <a:br>
              <a:rPr lang="es-ES_tradnl" sz="2600" b="1" u="sng" dirty="0" smtClean="0">
                <a:solidFill>
                  <a:srgbClr val="FFFF00"/>
                </a:solidFill>
              </a:rPr>
            </a:br>
            <a:r>
              <a:rPr lang="es-ES_tradnl" sz="2600" b="1" u="sng" dirty="0" smtClean="0">
                <a:solidFill>
                  <a:srgbClr val="FFFF00"/>
                </a:solidFill>
              </a:rPr>
              <a:t>Soldadura eta </a:t>
            </a:r>
            <a:r>
              <a:rPr lang="es-ES_tradnl" sz="2600" b="1" u="sng" dirty="0" err="1" smtClean="0">
                <a:solidFill>
                  <a:srgbClr val="FFFF00"/>
                </a:solidFill>
              </a:rPr>
              <a:t>Galdaragintza</a:t>
            </a:r>
            <a:endParaRPr lang="es-ES" sz="2600" b="1" u="sng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6314" y="1600200"/>
            <a:ext cx="4214842" cy="5114948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1963-2005 Etxarri-</a:t>
            </a:r>
            <a:r>
              <a:rPr lang="es-ES" dirty="0" err="1" smtClean="0"/>
              <a:t>aranatz</a:t>
            </a:r>
            <a:r>
              <a:rPr lang="es-ES" dirty="0" smtClean="0"/>
              <a:t>.</a:t>
            </a:r>
          </a:p>
          <a:p>
            <a:r>
              <a:rPr lang="es-ES" dirty="0" smtClean="0"/>
              <a:t>Profesora y escritora.</a:t>
            </a:r>
          </a:p>
          <a:p>
            <a:r>
              <a:rPr lang="es-ES" dirty="0" smtClean="0"/>
              <a:t>Poesía</a:t>
            </a:r>
            <a:r>
              <a:rPr lang="es-ES" dirty="0"/>
              <a:t>, </a:t>
            </a:r>
            <a:r>
              <a:rPr lang="es-ES" dirty="0" smtClean="0"/>
              <a:t>narración </a:t>
            </a:r>
            <a:r>
              <a:rPr lang="es-ES" dirty="0"/>
              <a:t>infantil y juvenil y </a:t>
            </a:r>
            <a:r>
              <a:rPr lang="es-ES" dirty="0" smtClean="0"/>
              <a:t> </a:t>
            </a:r>
            <a:r>
              <a:rPr lang="es-ES" dirty="0"/>
              <a:t>colaboraciones en </a:t>
            </a:r>
            <a:r>
              <a:rPr lang="es-ES" dirty="0" smtClean="0"/>
              <a:t>prensa.</a:t>
            </a:r>
          </a:p>
          <a:p>
            <a:r>
              <a:rPr lang="es-ES" dirty="0"/>
              <a:t>Menda eta </a:t>
            </a:r>
            <a:r>
              <a:rPr lang="es-ES" dirty="0" err="1"/>
              <a:t>azukrearen</a:t>
            </a:r>
            <a:r>
              <a:rPr lang="es-ES" dirty="0"/>
              <a:t> </a:t>
            </a:r>
            <a:r>
              <a:rPr lang="es-ES" dirty="0" err="1"/>
              <a:t>olerkiak</a:t>
            </a:r>
            <a:r>
              <a:rPr lang="es-ES" dirty="0"/>
              <a:t> (</a:t>
            </a:r>
            <a:r>
              <a:rPr lang="es-ES" dirty="0" smtClean="0"/>
              <a:t>1991)</a:t>
            </a:r>
          </a:p>
          <a:p>
            <a:r>
              <a:rPr lang="es-ES" dirty="0" smtClean="0"/>
              <a:t>La </a:t>
            </a:r>
            <a:r>
              <a:rPr lang="es-ES" dirty="0"/>
              <a:t>espera (</a:t>
            </a:r>
            <a:r>
              <a:rPr lang="es-ES" dirty="0" smtClean="0"/>
              <a:t>1992)</a:t>
            </a:r>
          </a:p>
          <a:p>
            <a:r>
              <a:rPr lang="es-ES" dirty="0" err="1" smtClean="0"/>
              <a:t>Izarratu</a:t>
            </a:r>
            <a:r>
              <a:rPr lang="es-ES" dirty="0" smtClean="0"/>
              <a:t> </a:t>
            </a:r>
            <a:r>
              <a:rPr lang="es-ES" dirty="0"/>
              <a:t>(</a:t>
            </a:r>
            <a:r>
              <a:rPr lang="es-ES" dirty="0" smtClean="0"/>
              <a:t>1998)</a:t>
            </a:r>
          </a:p>
          <a:p>
            <a:r>
              <a:rPr lang="es-ES" dirty="0" err="1" smtClean="0"/>
              <a:t>Erotika</a:t>
            </a:r>
            <a:r>
              <a:rPr lang="es-ES" dirty="0" smtClean="0"/>
              <a:t> </a:t>
            </a:r>
            <a:r>
              <a:rPr lang="es-ES" dirty="0"/>
              <a:t>(</a:t>
            </a:r>
            <a:r>
              <a:rPr lang="es-ES" dirty="0" smtClean="0"/>
              <a:t>2001)</a:t>
            </a:r>
          </a:p>
          <a:p>
            <a:r>
              <a:rPr lang="es-ES" dirty="0" smtClean="0"/>
              <a:t>Sólo </a:t>
            </a:r>
            <a:r>
              <a:rPr lang="es-ES" dirty="0"/>
              <a:t>los distraídos creen en la realidad (</a:t>
            </a:r>
            <a:r>
              <a:rPr lang="es-ES" dirty="0" smtClean="0"/>
              <a:t>2005)</a:t>
            </a:r>
          </a:p>
          <a:p>
            <a:r>
              <a:rPr lang="es-ES" dirty="0" err="1" smtClean="0"/>
              <a:t>Zezilia</a:t>
            </a:r>
            <a:r>
              <a:rPr lang="es-ES" dirty="0"/>
              <a:t>, Samuel eta </a:t>
            </a:r>
            <a:r>
              <a:rPr lang="es-ES" dirty="0" err="1"/>
              <a:t>Barraskilo</a:t>
            </a:r>
            <a:r>
              <a:rPr lang="es-ES" dirty="0"/>
              <a:t> </a:t>
            </a:r>
            <a:r>
              <a:rPr lang="es-ES" dirty="0" err="1"/>
              <a:t>kalakaria</a:t>
            </a:r>
            <a:r>
              <a:rPr lang="es-ES" dirty="0"/>
              <a:t> (2005)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6" name="5 Imagen" descr="Maria Markote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703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2" y="142852"/>
            <a:ext cx="4286248" cy="1071570"/>
          </a:xfrm>
        </p:spPr>
        <p:txBody>
          <a:bodyPr>
            <a:noAutofit/>
          </a:bodyPr>
          <a:lstStyle/>
          <a:p>
            <a:r>
              <a:rPr lang="es-ES_tradnl" sz="2600" b="1" u="sng" dirty="0" smtClean="0">
                <a:solidFill>
                  <a:srgbClr val="FFFF00"/>
                </a:solidFill>
              </a:rPr>
              <a:t>1º Soldadura y Calderería</a:t>
            </a:r>
            <a:br>
              <a:rPr lang="es-ES_tradnl" sz="2600" b="1" u="sng" dirty="0" smtClean="0">
                <a:solidFill>
                  <a:srgbClr val="FFFF00"/>
                </a:solidFill>
              </a:rPr>
            </a:br>
            <a:r>
              <a:rPr lang="es-ES_tradnl" sz="2600" b="1" u="sng" dirty="0" smtClean="0">
                <a:solidFill>
                  <a:srgbClr val="FFFF00"/>
                </a:solidFill>
              </a:rPr>
              <a:t>Soldadura eta </a:t>
            </a:r>
            <a:r>
              <a:rPr lang="es-ES_tradnl" sz="2600" b="1" u="sng" dirty="0" err="1" smtClean="0">
                <a:solidFill>
                  <a:srgbClr val="FFFF00"/>
                </a:solidFill>
              </a:rPr>
              <a:t>Galdaragintza</a:t>
            </a:r>
            <a:endParaRPr lang="es-ES" sz="2600" b="1" u="sng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6314" y="1600200"/>
            <a:ext cx="4214842" cy="5114948"/>
          </a:xfrm>
        </p:spPr>
        <p:txBody>
          <a:bodyPr>
            <a:normAutofit fontScale="70000" lnSpcReduction="20000"/>
          </a:bodyPr>
          <a:lstStyle/>
          <a:p>
            <a:r>
              <a:rPr lang="es-ES" b="1" dirty="0" err="1" smtClean="0"/>
              <a:t>Maria</a:t>
            </a:r>
            <a:r>
              <a:rPr lang="es-ES" b="1" dirty="0" smtClean="0"/>
              <a:t> </a:t>
            </a:r>
            <a:r>
              <a:rPr lang="es-ES" b="1" dirty="0" err="1"/>
              <a:t>Salomea</a:t>
            </a:r>
            <a:r>
              <a:rPr lang="es-ES" b="1" dirty="0"/>
              <a:t> </a:t>
            </a:r>
            <a:r>
              <a:rPr lang="es-ES" b="1" dirty="0" err="1" smtClean="0"/>
              <a:t>Skłodowska-Curie</a:t>
            </a:r>
            <a:r>
              <a:rPr lang="es-ES" b="1" dirty="0" smtClean="0"/>
              <a:t>.</a:t>
            </a:r>
          </a:p>
          <a:p>
            <a:r>
              <a:rPr lang="es-ES" dirty="0" smtClean="0"/>
              <a:t>Científica polaca y nacionalidad francesa.</a:t>
            </a:r>
          </a:p>
          <a:p>
            <a:r>
              <a:rPr lang="es-ES" dirty="0"/>
              <a:t>Pionera en el campo de la </a:t>
            </a:r>
            <a:r>
              <a:rPr lang="es-ES" dirty="0" smtClean="0"/>
              <a:t>radiactividad.</a:t>
            </a:r>
          </a:p>
          <a:p>
            <a:r>
              <a:rPr lang="es-ES_tradnl" dirty="0" smtClean="0"/>
              <a:t>2 premios Nobeles en Física y Química.</a:t>
            </a:r>
          </a:p>
          <a:p>
            <a:r>
              <a:rPr lang="es-ES_tradnl" dirty="0" smtClean="0"/>
              <a:t>1ª mujer profesora en  la Universidad de París.</a:t>
            </a:r>
          </a:p>
          <a:p>
            <a:r>
              <a:rPr lang="es-ES" dirty="0"/>
              <a:t>Academia de </a:t>
            </a:r>
            <a:r>
              <a:rPr lang="es-ES" dirty="0" smtClean="0"/>
              <a:t>Ciencias</a:t>
            </a:r>
            <a:r>
              <a:rPr lang="es-ES" dirty="0"/>
              <a:t>:</a:t>
            </a:r>
            <a:r>
              <a:rPr lang="es-ES" dirty="0" smtClean="0"/>
              <a:t> </a:t>
            </a:r>
            <a:r>
              <a:rPr lang="es-ES" dirty="0"/>
              <a:t>los miembros del Consejo se aferraron a la tradición </a:t>
            </a:r>
            <a:r>
              <a:rPr lang="es-ES" dirty="0" smtClean="0"/>
              <a:t>de no permitir miembros femeninos.</a:t>
            </a:r>
            <a:r>
              <a:rPr lang="es-ES" dirty="0"/>
              <a:t>  85 votos en contra sobre 60 </a:t>
            </a:r>
            <a:r>
              <a:rPr lang="es-ES" dirty="0" smtClean="0"/>
              <a:t>.</a:t>
            </a:r>
          </a:p>
          <a:p>
            <a:endParaRPr lang="es-ES_tradnl" dirty="0" smtClean="0"/>
          </a:p>
          <a:p>
            <a:endParaRPr lang="es-ES" dirty="0"/>
          </a:p>
        </p:txBody>
      </p:sp>
      <p:pic>
        <p:nvPicPr>
          <p:cNvPr id="5" name="4 Imagen" descr="Marie Cur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703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2" y="142852"/>
            <a:ext cx="4286248" cy="1071570"/>
          </a:xfrm>
        </p:spPr>
        <p:txBody>
          <a:bodyPr>
            <a:noAutofit/>
          </a:bodyPr>
          <a:lstStyle/>
          <a:p>
            <a:r>
              <a:rPr lang="es-ES_tradnl" sz="2600" b="1" u="sng" dirty="0">
                <a:solidFill>
                  <a:srgbClr val="FFFF00"/>
                </a:solidFill>
              </a:rPr>
              <a:t>2</a:t>
            </a:r>
            <a:r>
              <a:rPr lang="es-ES_tradnl" sz="2600" b="1" u="sng" dirty="0" smtClean="0">
                <a:solidFill>
                  <a:srgbClr val="FFFF00"/>
                </a:solidFill>
              </a:rPr>
              <a:t>º Soldadura y Calderería</a:t>
            </a:r>
            <a:br>
              <a:rPr lang="es-ES_tradnl" sz="2600" b="1" u="sng" dirty="0" smtClean="0">
                <a:solidFill>
                  <a:srgbClr val="FFFF00"/>
                </a:solidFill>
              </a:rPr>
            </a:br>
            <a:r>
              <a:rPr lang="es-ES_tradnl" sz="2600" b="1" u="sng" dirty="0" smtClean="0">
                <a:solidFill>
                  <a:srgbClr val="FFFF00"/>
                </a:solidFill>
              </a:rPr>
              <a:t>Soldadura eta </a:t>
            </a:r>
            <a:r>
              <a:rPr lang="es-ES_tradnl" sz="2600" b="1" u="sng" dirty="0" err="1" smtClean="0">
                <a:solidFill>
                  <a:srgbClr val="FFFF00"/>
                </a:solidFill>
              </a:rPr>
              <a:t>Galdaragintza</a:t>
            </a:r>
            <a:endParaRPr lang="es-ES" sz="2600" b="1" u="sng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6314" y="1600200"/>
            <a:ext cx="4214842" cy="5114948"/>
          </a:xfrm>
        </p:spPr>
        <p:txBody>
          <a:bodyPr>
            <a:normAutofit/>
          </a:bodyPr>
          <a:lstStyle/>
          <a:p>
            <a:r>
              <a:rPr lang="es-ES_tradnl" sz="2400" dirty="0"/>
              <a:t>1939 </a:t>
            </a:r>
            <a:r>
              <a:rPr lang="es-ES_tradnl" sz="2400" dirty="0" smtClean="0"/>
              <a:t>Extremadura.</a:t>
            </a:r>
          </a:p>
          <a:p>
            <a:r>
              <a:rPr lang="es-ES_tradnl" sz="2400" dirty="0" smtClean="0"/>
              <a:t>Familia </a:t>
            </a:r>
            <a:r>
              <a:rPr lang="es-ES_tradnl" sz="2400" dirty="0"/>
              <a:t>dedicada a la </a:t>
            </a:r>
            <a:r>
              <a:rPr lang="es-ES_tradnl" sz="2400" dirty="0" smtClean="0"/>
              <a:t>agricultura.</a:t>
            </a:r>
          </a:p>
          <a:p>
            <a:r>
              <a:rPr lang="es-ES_tradnl" sz="2400" dirty="0"/>
              <a:t>5 hermanas</a:t>
            </a:r>
            <a:r>
              <a:rPr lang="es-ES_tradnl" sz="2400" dirty="0" smtClean="0"/>
              <a:t>.</a:t>
            </a:r>
          </a:p>
          <a:p>
            <a:r>
              <a:rPr lang="es-ES_tradnl" sz="2400" dirty="0"/>
              <a:t>A los 45 años deja su pueblo junto con su familia en busca de una vida mejor y se traslada a </a:t>
            </a:r>
            <a:r>
              <a:rPr lang="es-ES_tradnl" sz="2400" dirty="0" err="1"/>
              <a:t>Alsasua</a:t>
            </a:r>
            <a:endParaRPr lang="es-ES" sz="2400" dirty="0"/>
          </a:p>
          <a:p>
            <a:endParaRPr lang="es-ES_tradnl" dirty="0" smtClean="0"/>
          </a:p>
          <a:p>
            <a:endParaRPr lang="es-ES" dirty="0"/>
          </a:p>
        </p:txBody>
      </p:sp>
      <p:pic>
        <p:nvPicPr>
          <p:cNvPr id="7" name="6 Imagen" descr="Petra Hor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703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2" y="142852"/>
            <a:ext cx="4286248" cy="1071570"/>
          </a:xfrm>
        </p:spPr>
        <p:txBody>
          <a:bodyPr>
            <a:noAutofit/>
          </a:bodyPr>
          <a:lstStyle/>
          <a:p>
            <a:r>
              <a:rPr lang="es-ES_tradnl" sz="2600" b="1" u="sng" dirty="0">
                <a:solidFill>
                  <a:srgbClr val="FFFF00"/>
                </a:solidFill>
              </a:rPr>
              <a:t>2</a:t>
            </a:r>
            <a:r>
              <a:rPr lang="es-ES_tradnl" sz="2600" b="1" u="sng" dirty="0" smtClean="0">
                <a:solidFill>
                  <a:srgbClr val="FFFF00"/>
                </a:solidFill>
              </a:rPr>
              <a:t>º Soldadura y Calderería</a:t>
            </a:r>
            <a:br>
              <a:rPr lang="es-ES_tradnl" sz="2600" b="1" u="sng" dirty="0" smtClean="0">
                <a:solidFill>
                  <a:srgbClr val="FFFF00"/>
                </a:solidFill>
              </a:rPr>
            </a:br>
            <a:r>
              <a:rPr lang="es-ES_tradnl" sz="2600" b="1" u="sng" dirty="0" smtClean="0">
                <a:solidFill>
                  <a:srgbClr val="FFFF00"/>
                </a:solidFill>
              </a:rPr>
              <a:t>Soldadura eta </a:t>
            </a:r>
            <a:r>
              <a:rPr lang="es-ES_tradnl" sz="2600" b="1" u="sng" dirty="0" err="1" smtClean="0">
                <a:solidFill>
                  <a:srgbClr val="FFFF00"/>
                </a:solidFill>
              </a:rPr>
              <a:t>Galdaragintza</a:t>
            </a:r>
            <a:endParaRPr lang="es-ES" sz="2600" b="1" u="sng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6314" y="1600200"/>
            <a:ext cx="4214842" cy="5114948"/>
          </a:xfrm>
        </p:spPr>
        <p:txBody>
          <a:bodyPr>
            <a:normAutofit/>
          </a:bodyPr>
          <a:lstStyle/>
          <a:p>
            <a:r>
              <a:rPr lang="es-ES_tradnl" sz="2400" dirty="0" err="1" smtClean="0"/>
              <a:t>Grasse</a:t>
            </a:r>
            <a:r>
              <a:rPr lang="es-ES_tradnl" sz="2400" dirty="0" smtClean="0"/>
              <a:t>, </a:t>
            </a:r>
            <a:r>
              <a:rPr lang="es-ES_tradnl" sz="2400" dirty="0"/>
              <a:t>Francia 23 de junio de </a:t>
            </a:r>
            <a:r>
              <a:rPr lang="es-ES_tradnl" sz="2400" dirty="0" smtClean="0"/>
              <a:t>1951.</a:t>
            </a:r>
          </a:p>
          <a:p>
            <a:r>
              <a:rPr lang="es-ES_tradnl" sz="2400" dirty="0" smtClean="0"/>
              <a:t>Grupo </a:t>
            </a:r>
            <a:r>
              <a:rPr lang="es-ES_tradnl" sz="2400" dirty="0"/>
              <a:t>b de rallyes, logro 4 victorias y 9 podios y subcampeona del mundo de 1982 con la marca alemana </a:t>
            </a:r>
            <a:r>
              <a:rPr lang="es-ES_tradnl" sz="2400" dirty="0" err="1" smtClean="0"/>
              <a:t>Audi</a:t>
            </a:r>
            <a:r>
              <a:rPr lang="es-ES_tradnl" sz="2400" dirty="0" smtClean="0"/>
              <a:t>.</a:t>
            </a:r>
          </a:p>
          <a:p>
            <a:r>
              <a:rPr lang="es-ES_tradnl" sz="2400" dirty="0"/>
              <a:t>2011 fue designada directiva de </a:t>
            </a:r>
            <a:r>
              <a:rPr lang="es-ES_tradnl" sz="2400" dirty="0" err="1"/>
              <a:t>wrc</a:t>
            </a:r>
            <a:r>
              <a:rPr lang="es-ES_tradnl" sz="2400" dirty="0"/>
              <a:t>.</a:t>
            </a:r>
            <a:endParaRPr lang="es-ES" sz="2400" dirty="0"/>
          </a:p>
          <a:p>
            <a:endParaRPr lang="es-ES" dirty="0"/>
          </a:p>
          <a:p>
            <a:endParaRPr lang="es-ES_tradnl" dirty="0" smtClean="0"/>
          </a:p>
          <a:p>
            <a:endParaRPr lang="es-ES" dirty="0"/>
          </a:p>
        </p:txBody>
      </p:sp>
      <p:pic>
        <p:nvPicPr>
          <p:cNvPr id="6" name="5 Imagen" descr="Mich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70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2" y="142852"/>
            <a:ext cx="4286248" cy="1071570"/>
          </a:xfrm>
        </p:spPr>
        <p:txBody>
          <a:bodyPr>
            <a:noAutofit/>
          </a:bodyPr>
          <a:lstStyle/>
          <a:p>
            <a:r>
              <a:rPr lang="es-ES_tradnl" sz="2600" b="1" u="sng" dirty="0">
                <a:solidFill>
                  <a:srgbClr val="FFFF00"/>
                </a:solidFill>
              </a:rPr>
              <a:t>1</a:t>
            </a:r>
            <a:r>
              <a:rPr lang="es-ES_tradnl" sz="2600" b="1" u="sng" dirty="0" smtClean="0">
                <a:solidFill>
                  <a:srgbClr val="FFFF00"/>
                </a:solidFill>
              </a:rPr>
              <a:t>º </a:t>
            </a:r>
            <a:r>
              <a:rPr lang="es-ES_tradnl" sz="2600" b="1" u="sng" dirty="0" smtClean="0">
                <a:solidFill>
                  <a:srgbClr val="FFFF00"/>
                </a:solidFill>
              </a:rPr>
              <a:t>Electromecánica</a:t>
            </a:r>
            <a:br>
              <a:rPr lang="es-ES_tradnl" sz="2600" b="1" u="sng" dirty="0" smtClean="0">
                <a:solidFill>
                  <a:srgbClr val="FFFF00"/>
                </a:solidFill>
              </a:rPr>
            </a:br>
            <a:r>
              <a:rPr lang="es-ES_tradnl" sz="2600" b="1" u="sng" dirty="0" err="1" smtClean="0">
                <a:solidFill>
                  <a:srgbClr val="FFFF00"/>
                </a:solidFill>
              </a:rPr>
              <a:t>Elektromekanika</a:t>
            </a:r>
            <a:endParaRPr lang="es-ES" sz="2600" b="1" u="sng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6314" y="1600200"/>
            <a:ext cx="4214842" cy="5114948"/>
          </a:xfrm>
        </p:spPr>
        <p:txBody>
          <a:bodyPr>
            <a:normAutofit/>
          </a:bodyPr>
          <a:lstStyle/>
          <a:p>
            <a:r>
              <a:rPr lang="es-ES_tradnl" sz="1900" dirty="0" smtClean="0"/>
              <a:t>Tolosa, 1973</a:t>
            </a:r>
            <a:endParaRPr lang="es-ES_tradnl" sz="1900" dirty="0" smtClean="0"/>
          </a:p>
          <a:p>
            <a:r>
              <a:rPr lang="es-ES" sz="2200" dirty="0" smtClean="0"/>
              <a:t>P</a:t>
            </a:r>
            <a:r>
              <a:rPr lang="es-ES" sz="2200" dirty="0" smtClean="0"/>
              <a:t>rimera </a:t>
            </a:r>
            <a:r>
              <a:rPr lang="es-ES" sz="2200" dirty="0" smtClean="0"/>
              <a:t>mujer en la historia en ascender a </a:t>
            </a:r>
            <a:r>
              <a:rPr lang="es-ES" sz="2200" dirty="0" smtClean="0"/>
              <a:t>los 14 </a:t>
            </a:r>
            <a:r>
              <a:rPr lang="es-ES" sz="2200" dirty="0" err="1" smtClean="0"/>
              <a:t>ochomiles</a:t>
            </a:r>
            <a:r>
              <a:rPr lang="es-ES" sz="2200" dirty="0" smtClean="0"/>
              <a:t>.</a:t>
            </a:r>
            <a:endParaRPr lang="es-ES" sz="1900" dirty="0" smtClean="0"/>
          </a:p>
          <a:p>
            <a:r>
              <a:rPr lang="es-ES" sz="2600" dirty="0" smtClean="0"/>
              <a:t>Es ingeniera técnica </a:t>
            </a:r>
            <a:r>
              <a:rPr lang="es-ES" sz="2600" dirty="0" smtClean="0"/>
              <a:t>industrial.</a:t>
            </a:r>
          </a:p>
          <a:p>
            <a:r>
              <a:rPr lang="es-ES" sz="2600" dirty="0" smtClean="0"/>
              <a:t>Máster </a:t>
            </a:r>
            <a:r>
              <a:rPr lang="es-ES" sz="2600" dirty="0" smtClean="0"/>
              <a:t>de negocios en </a:t>
            </a:r>
            <a:r>
              <a:rPr lang="es-ES" sz="2600" dirty="0" smtClean="0"/>
              <a:t>la Escuela Superior de Administración y Dirección de Empresas. (</a:t>
            </a:r>
            <a:r>
              <a:rPr lang="es-ES" sz="2600" smtClean="0"/>
              <a:t>ESADE</a:t>
            </a:r>
            <a:r>
              <a:rPr lang="es-ES" sz="2600" smtClean="0"/>
              <a:t>). </a:t>
            </a:r>
            <a:endParaRPr lang="es-ES_tradnl" sz="2600" dirty="0" smtClean="0"/>
          </a:p>
          <a:p>
            <a:endParaRPr lang="es-ES" dirty="0"/>
          </a:p>
        </p:txBody>
      </p:sp>
      <p:pic>
        <p:nvPicPr>
          <p:cNvPr id="6" name="5 Imagen" descr="Edur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470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2" y="142852"/>
            <a:ext cx="4286248" cy="1071570"/>
          </a:xfrm>
        </p:spPr>
        <p:txBody>
          <a:bodyPr>
            <a:noAutofit/>
          </a:bodyPr>
          <a:lstStyle/>
          <a:p>
            <a:r>
              <a:rPr lang="es-ES_tradnl" sz="2600" b="1" u="sng" dirty="0">
                <a:solidFill>
                  <a:srgbClr val="FFFF00"/>
                </a:solidFill>
              </a:rPr>
              <a:t>1</a:t>
            </a:r>
            <a:r>
              <a:rPr lang="es-ES_tradnl" sz="2600" b="1" u="sng" dirty="0" smtClean="0">
                <a:solidFill>
                  <a:srgbClr val="FFFF00"/>
                </a:solidFill>
              </a:rPr>
              <a:t>º </a:t>
            </a:r>
            <a:r>
              <a:rPr lang="es-ES_tradnl" sz="2600" b="1" u="sng" dirty="0" smtClean="0">
                <a:solidFill>
                  <a:srgbClr val="FFFF00"/>
                </a:solidFill>
              </a:rPr>
              <a:t>Electromecánica</a:t>
            </a:r>
            <a:br>
              <a:rPr lang="es-ES_tradnl" sz="2600" b="1" u="sng" dirty="0" smtClean="0">
                <a:solidFill>
                  <a:srgbClr val="FFFF00"/>
                </a:solidFill>
              </a:rPr>
            </a:br>
            <a:r>
              <a:rPr lang="es-ES_tradnl" sz="2600" b="1" u="sng" dirty="0" err="1" smtClean="0">
                <a:solidFill>
                  <a:srgbClr val="FFFF00"/>
                </a:solidFill>
              </a:rPr>
              <a:t>Elektromekanika</a:t>
            </a:r>
            <a:endParaRPr lang="es-ES" sz="2600" b="1" u="sng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6314" y="1600200"/>
            <a:ext cx="4214842" cy="5114948"/>
          </a:xfrm>
        </p:spPr>
        <p:txBody>
          <a:bodyPr>
            <a:normAutofit fontScale="47500" lnSpcReduction="20000"/>
          </a:bodyPr>
          <a:lstStyle/>
          <a:p>
            <a:r>
              <a:rPr lang="es-ES" dirty="0" smtClean="0"/>
              <a:t>primera mujer </a:t>
            </a:r>
            <a:r>
              <a:rPr lang="es-ES" dirty="0" smtClean="0"/>
              <a:t>cosmonauta.</a:t>
            </a:r>
          </a:p>
          <a:p>
            <a:r>
              <a:rPr lang="es-ES" dirty="0" smtClean="0"/>
              <a:t>1963 dio 48 vueltas alrededor de la tierra a bordo de la nave</a:t>
            </a:r>
            <a:r>
              <a:rPr lang="es-ES" b="1" dirty="0" smtClean="0"/>
              <a:t> </a:t>
            </a:r>
            <a:r>
              <a:rPr lang="es-ES" b="1" u="sng" dirty="0" smtClean="0">
                <a:hlinkClick r:id="rId2"/>
              </a:rPr>
              <a:t>Vostok-6</a:t>
            </a:r>
            <a:r>
              <a:rPr lang="es-ES" b="1" u="sng" dirty="0" smtClean="0"/>
              <a:t>.</a:t>
            </a:r>
          </a:p>
          <a:p>
            <a:r>
              <a:rPr lang="es-ES" dirty="0" smtClean="0"/>
              <a:t>19 años hasta que otra mujer, Svetlana </a:t>
            </a:r>
            <a:r>
              <a:rPr lang="es-ES" dirty="0" err="1" smtClean="0"/>
              <a:t>Savítskaya</a:t>
            </a:r>
            <a:r>
              <a:rPr lang="es-ES" dirty="0" smtClean="0"/>
              <a:t> surcara el espacio ya en </a:t>
            </a:r>
            <a:r>
              <a:rPr lang="es-ES" dirty="0" smtClean="0"/>
              <a:t>1977.</a:t>
            </a:r>
          </a:p>
          <a:p>
            <a:r>
              <a:rPr lang="es-ES" dirty="0" smtClean="0"/>
              <a:t>doctorado en </a:t>
            </a:r>
            <a:r>
              <a:rPr lang="es-ES" dirty="0" smtClean="0"/>
              <a:t>ingeniería.</a:t>
            </a:r>
          </a:p>
          <a:p>
            <a:r>
              <a:rPr lang="es-ES" dirty="0" smtClean="0"/>
              <a:t>Formó parte del Soviet Supremo entre 1966 y </a:t>
            </a:r>
            <a:r>
              <a:rPr lang="es-ES" dirty="0" smtClean="0"/>
              <a:t>1989.</a:t>
            </a:r>
          </a:p>
          <a:p>
            <a:r>
              <a:rPr lang="es-ES" b="1" dirty="0" smtClean="0"/>
              <a:t>Premios</a:t>
            </a:r>
            <a:r>
              <a:rPr lang="es-ES" b="1" dirty="0" smtClean="0">
                <a:hlinkClick r:id="rId3" tooltip="Héroe de la URSS"/>
              </a:rPr>
              <a:t/>
            </a:r>
            <a:br>
              <a:rPr lang="es-ES" b="1" dirty="0" smtClean="0">
                <a:hlinkClick r:id="rId3" tooltip="Héroe de la URSS"/>
              </a:rPr>
            </a:br>
            <a:r>
              <a:rPr lang="es-ES" dirty="0" smtClean="0"/>
              <a:t> </a:t>
            </a:r>
            <a:r>
              <a:rPr lang="es-ES" dirty="0" smtClean="0">
                <a:hlinkClick r:id="rId4" tooltip="Héroe de la Unión Soviética"/>
              </a:rPr>
              <a:t>Héroe de la URSS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 </a:t>
            </a:r>
            <a:r>
              <a:rPr lang="es-ES" dirty="0" smtClean="0">
                <a:hlinkClick r:id="rId5" tooltip="Orden de Lenin"/>
              </a:rPr>
              <a:t>Orden de Lenin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 </a:t>
            </a:r>
            <a:r>
              <a:rPr lang="es-ES" dirty="0" smtClean="0">
                <a:hlinkClick r:id="rId5" tooltip="Orden de Lenin"/>
              </a:rPr>
              <a:t>Orden de Lenin</a:t>
            </a:r>
            <a:endParaRPr lang="es-ES" dirty="0" smtClean="0"/>
          </a:p>
          <a:p>
            <a:r>
              <a:rPr lang="es-ES" dirty="0" smtClean="0"/>
              <a:t> </a:t>
            </a:r>
            <a:r>
              <a:rPr lang="es-ES" dirty="0" smtClean="0">
                <a:hlinkClick r:id="rId6" tooltip="Orden de la Revolución de Octubre"/>
              </a:rPr>
              <a:t>Orden de la Revolución de Octubre</a:t>
            </a:r>
            <a:endParaRPr lang="es-ES" dirty="0" smtClean="0"/>
          </a:p>
          <a:p>
            <a:r>
              <a:rPr lang="es-ES" dirty="0" smtClean="0">
                <a:hlinkClick r:id="rId7" tooltip="Orden de la Bandera Roja del Trabajo"/>
              </a:rPr>
              <a:t>Orden de la Bandera Roja del Trabajo</a:t>
            </a:r>
            <a:endParaRPr lang="es-ES" dirty="0" smtClean="0"/>
          </a:p>
          <a:p>
            <a:r>
              <a:rPr lang="es-ES" dirty="0" smtClean="0">
                <a:hlinkClick r:id="rId8" tooltip="Orden de la Amistad de los Pueblos"/>
              </a:rPr>
              <a:t>Orden de la Amistad de los Pueblos</a:t>
            </a:r>
            <a:endParaRPr lang="es-ES" dirty="0" smtClean="0"/>
          </a:p>
          <a:p>
            <a:r>
              <a:rPr lang="es-ES" dirty="0" smtClean="0"/>
              <a:t> </a:t>
            </a:r>
            <a:r>
              <a:rPr lang="es-ES" dirty="0" smtClean="0">
                <a:hlinkClick r:id="rId9" tooltip="Medalla al Trabajador Veterano"/>
              </a:rPr>
              <a:t>Medalla al Trabajador Veterano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 </a:t>
            </a:r>
            <a:r>
              <a:rPr lang="es-ES" dirty="0" smtClean="0">
                <a:hlinkClick r:id="rId10" tooltip="Premio Lenin"/>
              </a:rPr>
              <a:t>Premio Lenin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 Maestro honorario en deportes de la </a:t>
            </a:r>
            <a:r>
              <a:rPr lang="es-ES" dirty="0" smtClean="0">
                <a:hlinkClick r:id="rId11" tooltip="URSS"/>
              </a:rPr>
              <a:t>URSS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 </a:t>
            </a:r>
            <a:r>
              <a:rPr lang="es-ES" dirty="0" smtClean="0">
                <a:hlinkClick r:id="rId12" tooltip="Orden de Karl Marx"/>
              </a:rPr>
              <a:t>Orden de Karl Marx</a:t>
            </a:r>
            <a:r>
              <a:rPr lang="es-ES" dirty="0" smtClean="0"/>
              <a:t> (</a:t>
            </a:r>
            <a:r>
              <a:rPr lang="es-ES" dirty="0" smtClean="0">
                <a:hlinkClick r:id="rId13" tooltip="RDA"/>
              </a:rPr>
              <a:t>RDA</a:t>
            </a:r>
            <a:r>
              <a:rPr lang="es-ES" dirty="0" smtClean="0"/>
              <a:t>)</a:t>
            </a:r>
            <a:br>
              <a:rPr lang="es-ES" dirty="0" smtClean="0"/>
            </a:br>
            <a:r>
              <a:rPr lang="es-ES" dirty="0" smtClean="0"/>
              <a:t> </a:t>
            </a:r>
            <a:r>
              <a:rPr lang="es-ES" dirty="0" smtClean="0">
                <a:hlinkClick r:id="rId14" tooltip="Orden El Sol del Perú"/>
              </a:rPr>
              <a:t>Orden El Sol del Perú</a:t>
            </a:r>
            <a:r>
              <a:rPr lang="es-ES" dirty="0" smtClean="0"/>
              <a:t>(</a:t>
            </a:r>
            <a:r>
              <a:rPr lang="es-ES" dirty="0" smtClean="0">
                <a:hlinkClick r:id="rId15" tooltip="Perú"/>
              </a:rPr>
              <a:t>Perú</a:t>
            </a:r>
            <a:r>
              <a:rPr lang="es-ES" dirty="0" smtClean="0"/>
              <a:t>)</a:t>
            </a:r>
            <a:br>
              <a:rPr lang="es-ES" dirty="0" smtClean="0"/>
            </a:br>
            <a:r>
              <a:rPr lang="es-ES" dirty="0" smtClean="0"/>
              <a:t> </a:t>
            </a:r>
            <a:r>
              <a:rPr lang="es-ES" dirty="0" smtClean="0">
                <a:hlinkClick r:id="rId16" tooltip="Órdenes, condecoraciones y medallas de Chile"/>
              </a:rPr>
              <a:t>Orden de Bernardo O'Higgins</a:t>
            </a:r>
            <a:r>
              <a:rPr lang="es-ES" dirty="0" smtClean="0"/>
              <a:t> (</a:t>
            </a:r>
            <a:r>
              <a:rPr lang="es-ES" dirty="0" smtClean="0">
                <a:hlinkClick r:id="rId17" tooltip="Chile"/>
              </a:rPr>
              <a:t>Chile</a:t>
            </a:r>
            <a:r>
              <a:rPr lang="es-ES" dirty="0" smtClean="0"/>
              <a:t>)</a:t>
            </a:r>
          </a:p>
          <a:p>
            <a:r>
              <a:rPr lang="es-ES" dirty="0" smtClean="0"/>
              <a:t> </a:t>
            </a:r>
            <a:r>
              <a:rPr lang="es-ES" dirty="0" smtClean="0">
                <a:hlinkClick r:id="rId18" tooltip="Piloto-Cosmonauta de la URSS"/>
              </a:rPr>
              <a:t>Piloto-Cosmonauta de la URSS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5" name="4 Imagen" descr="Valentina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0" y="0"/>
            <a:ext cx="484703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398</Words>
  <Application>Microsoft Office PowerPoint</Application>
  <PresentationFormat>Presentación en pantalla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Servicios Comerciales Merkataritza zerbizuak</vt:lpstr>
      <vt:lpstr>Servicios Comerciales Merkataritza zerbizuak</vt:lpstr>
      <vt:lpstr>1º Soldadura y Calderería Soldadura eta Galdaragintza</vt:lpstr>
      <vt:lpstr>1º Soldadura y Calderería Soldadura eta Galdaragintza</vt:lpstr>
      <vt:lpstr>2º Soldadura y Calderería Soldadura eta Galdaragintza</vt:lpstr>
      <vt:lpstr>2º Soldadura y Calderería Soldadura eta Galdaragintza</vt:lpstr>
      <vt:lpstr>1º Electromecánica Elektromekanika</vt:lpstr>
      <vt:lpstr>1º Electromecánica Elektromekanika</vt:lpstr>
      <vt:lpstr>2º Electromecánica Elektromekanika</vt:lpstr>
      <vt:lpstr>2º Electromecánica Elektromekanika</vt:lpstr>
      <vt:lpstr>2º Mecatrónica Mekatronika</vt:lpstr>
      <vt:lpstr>2º Mecatrónica Mekatronika</vt:lpstr>
      <vt:lpstr>TD1</vt:lpstr>
      <vt:lpstr>TD1</vt:lpstr>
      <vt:lpstr>ZUZENDARITZA</vt:lpstr>
      <vt:lpstr>ZUZENDARITZA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Mendeku</dc:creator>
  <cp:lastModifiedBy>Jefatura de estudios</cp:lastModifiedBy>
  <cp:revision>24</cp:revision>
  <dcterms:created xsi:type="dcterms:W3CDTF">2016-03-07T22:30:49Z</dcterms:created>
  <dcterms:modified xsi:type="dcterms:W3CDTF">2016-03-08T09:15:11Z</dcterms:modified>
</cp:coreProperties>
</file>